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bmlNoT9LiYU2bGe6j4Jn5qn9G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6C7A57-6EFE-4CE4-BC39-94D8B02E0C8B}">
  <a:tblStyle styleId="{936C7A57-6EFE-4CE4-BC39-94D8B02E0C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ebacb56f1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aebacb56f1_1_5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ebacb56f1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aebacb56f1_1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ebacb56f1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aebacb56f1_1_5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ebacb56f1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aebacb56f1_1_4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hyperlink" Target="https://dbn.onrender.com/" TargetMode="External"/><Relationship Id="rId5" Type="http://schemas.openxmlformats.org/officeDocument/2006/relationships/hyperlink" Target="https://dbn-nine.vercel.app/logi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19.gif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hyperlink" Target="https://www.youtube.com/watch?v=AYrq7DZJDW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18.gif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4" name="Google Shape;194;g3aebacb56f1_1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aebacb56f1_1_523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96" name="Google Shape;196;g3aebacb56f1_1_523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g3aebacb56f1_1_523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8" name="Google Shape;198;g3aebacb56f1_1_523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665" y="3036375"/>
            <a:ext cx="5337021" cy="33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aebacb56f1_1_5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2611" y="2999299"/>
            <a:ext cx="4400126" cy="33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aebacb56f1_1_5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75" y="2277900"/>
            <a:ext cx="10361051" cy="2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5" name="Google Shape;2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207" name="Google Shape;207;p8"/>
          <p:cNvSpPr txBox="1"/>
          <p:nvPr/>
        </p:nvSpPr>
        <p:spPr>
          <a:xfrm>
            <a:off x="0" y="1581630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9" name="Google Shape;20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88" y="3032250"/>
            <a:ext cx="11516998" cy="2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4" name="Google Shape;2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cxnSp>
        <p:nvCxnSpPr>
          <p:cNvPr id="216" name="Google Shape;216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7" name="Google Shape;21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475" y="1119125"/>
            <a:ext cx="7291425" cy="37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450" y="4845300"/>
            <a:ext cx="7291425" cy="168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3" name="Google Shape;2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0" y="128038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226" name="Google Shape;226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27" name="Google Shape;227;p10"/>
          <p:cNvGrpSpPr/>
          <p:nvPr/>
        </p:nvGrpSpPr>
        <p:grpSpPr>
          <a:xfrm>
            <a:off x="7647043" y="2214352"/>
            <a:ext cx="4407490" cy="4643951"/>
            <a:chOff x="5632317" y="1189775"/>
            <a:chExt cx="3305700" cy="3483050"/>
          </a:xfrm>
        </p:grpSpPr>
        <p:sp>
          <p:nvSpPr>
            <p:cNvPr id="228" name="Google Shape;228;p1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Datos y Persistencia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10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PostgreSQL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Render Database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10"/>
          <p:cNvGrpSpPr/>
          <p:nvPr/>
        </p:nvGrpSpPr>
        <p:grpSpPr>
          <a:xfrm>
            <a:off x="137475" y="2214638"/>
            <a:ext cx="4729082" cy="4643665"/>
            <a:chOff x="0" y="1189989"/>
            <a:chExt cx="3546900" cy="3482836"/>
          </a:xfrm>
        </p:grpSpPr>
        <p:sp>
          <p:nvSpPr>
            <p:cNvPr id="231" name="Google Shape;231;p1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Frontend (UI/UX)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10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Next.js (React)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Vercel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" name="Google Shape;233;p10"/>
          <p:cNvGrpSpPr/>
          <p:nvPr/>
        </p:nvGrpSpPr>
        <p:grpSpPr>
          <a:xfrm>
            <a:off x="4062982" y="2214352"/>
            <a:ext cx="4407490" cy="4643951"/>
            <a:chOff x="2944204" y="1189775"/>
            <a:chExt cx="3305700" cy="3483050"/>
          </a:xfrm>
        </p:grpSpPr>
        <p:sp>
          <p:nvSpPr>
            <p:cNvPr id="234" name="Google Shape;234;p1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Backend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10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Django REST Framework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Python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Render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0" name="Google Shape;2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 txBox="1"/>
          <p:nvPr/>
        </p:nvSpPr>
        <p:spPr>
          <a:xfrm>
            <a:off x="1" y="21683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609600" y="3812750"/>
            <a:ext cx="109728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Backend: </a:t>
            </a:r>
            <a:r>
              <a:rPr lang="es-CL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Backend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Frontend: </a:t>
            </a:r>
            <a:r>
              <a:rPr lang="es-CL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Frontend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7" name="Google Shape;2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 txBox="1"/>
          <p:nvPr/>
        </p:nvSpPr>
        <p:spPr>
          <a:xfrm>
            <a:off x="1" y="1120045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/>
          </a:p>
        </p:txBody>
      </p:sp>
      <p:grpSp>
        <p:nvGrpSpPr>
          <p:cNvPr id="249" name="Google Shape;249;p12"/>
          <p:cNvGrpSpPr/>
          <p:nvPr/>
        </p:nvGrpSpPr>
        <p:grpSpPr>
          <a:xfrm>
            <a:off x="7647043" y="2110327"/>
            <a:ext cx="4407490" cy="4643951"/>
            <a:chOff x="5632317" y="1189775"/>
            <a:chExt cx="3305700" cy="3483050"/>
          </a:xfrm>
        </p:grpSpPr>
        <p:sp>
          <p:nvSpPr>
            <p:cNvPr id="250" name="Google Shape;250;p12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Objetivos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12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Cobertura </a:t>
              </a: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total 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de las </a:t>
              </a: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funcionalidades críticas 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definidas en el Sprint Planning.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Validación 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de </a:t>
              </a: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reglas 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de negocio complejas (economía in-game) y roles de usuario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12"/>
          <p:cNvGrpSpPr/>
          <p:nvPr/>
        </p:nvGrpSpPr>
        <p:grpSpPr>
          <a:xfrm>
            <a:off x="137475" y="2110613"/>
            <a:ext cx="4729082" cy="4643665"/>
            <a:chOff x="0" y="1189989"/>
            <a:chExt cx="3546900" cy="3482836"/>
          </a:xfrm>
        </p:grpSpPr>
        <p:sp>
          <p:nvSpPr>
            <p:cNvPr id="253" name="Google Shape;253;p12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Operativo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12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Migración de planillas manuales dispersas a un </a:t>
              </a: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sistema digital centralizado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Reducción carga operativa del personal.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Eliminación de redundancia de datos.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5" name="Google Shape;255;p12"/>
          <p:cNvGrpSpPr/>
          <p:nvPr/>
        </p:nvGrpSpPr>
        <p:grpSpPr>
          <a:xfrm>
            <a:off x="4062982" y="2110327"/>
            <a:ext cx="4407490" cy="4643951"/>
            <a:chOff x="2944204" y="1189775"/>
            <a:chExt cx="3305700" cy="3483050"/>
          </a:xfrm>
        </p:grpSpPr>
        <p:sp>
          <p:nvSpPr>
            <p:cNvPr id="256" name="Google Shape;256;p12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Producto Tecnológico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12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Solución 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web </a:t>
              </a: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funcional 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y </a:t>
              </a: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desplegada 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en la nube.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Módulos de gestión, economía y reglas de negocio </a:t>
              </a: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operando 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con </a:t>
              </a:r>
              <a:r>
                <a:rPr b="1" lang="es-CL" sz="1600">
                  <a:latin typeface="Roboto"/>
                  <a:ea typeface="Roboto"/>
                  <a:cs typeface="Roboto"/>
                  <a:sym typeface="Roboto"/>
                </a:rPr>
                <a:t>integridad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Google Shape;262;p13"/>
          <p:cNvGraphicFramePr/>
          <p:nvPr/>
        </p:nvGraphicFramePr>
        <p:xfrm>
          <a:off x="952500" y="249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{936C7A57-6EFE-4CE4-BC39-94D8B02E0C8B}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600">
                          <a:solidFill>
                            <a:schemeClr val="lt1"/>
                          </a:solidFill>
                        </a:rPr>
                        <a:t>Obstáculo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291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600">
                          <a:solidFill>
                            <a:schemeClr val="lt1"/>
                          </a:solidFill>
                        </a:rPr>
                        <a:t>Solución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600"/>
                        <a:t>Incompatibilidad de bases de datos gratuitas (</a:t>
                      </a:r>
                      <a:r>
                        <a:rPr lang="es-CL" sz="1600"/>
                        <a:t>Supa Base</a:t>
                      </a:r>
                      <a:r>
                        <a:rPr lang="es-CL" sz="1600"/>
                        <a:t> y Render).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600"/>
                        <a:t>Migración estratégica hacia infraestructura pagada en render. Estabilidad y disponibilidad 24/7.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600"/>
                        <a:t>Conflictos de código al trabajar con ramas en github.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600"/>
                        <a:t>Estandarización de flujo de trabajo (Git Pull obligatorio y testeo de código obligatorio).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600"/>
                        <a:t>Complejidad de reglas de negocio.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600"/>
                        <a:t>Documentación entregada por clientes. Comunicación y validación con clientes.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600"/>
                        <a:t>Retrasos del cliente en reuniones y subestimar dificultad de tareas.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729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600"/>
                        <a:t>Ajuste de duración de tareas. División de tareas según dificultad.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EscuelaIT Duoc UC - Escuela de Informática y Telecomunicaciones Duoc UC - Duoc  UC | LinkedIn" id="263" name="Google Shape;2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69" name="Google Shape;2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121025" y="1593476"/>
            <a:ext cx="7633550" cy="4467896"/>
            <a:chOff x="-1" y="-117343"/>
            <a:chExt cx="7633550" cy="4467896"/>
          </a:xfrm>
        </p:grpSpPr>
        <p:sp>
          <p:nvSpPr>
            <p:cNvPr id="92" name="Google Shape;92;p2"/>
            <p:cNvSpPr/>
            <p:nvPr/>
          </p:nvSpPr>
          <p:spPr>
            <a:xfrm>
              <a:off x="-1" y="-117343"/>
              <a:ext cx="7633500" cy="14769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662649" y="-117293"/>
              <a:ext cx="5970900" cy="14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Carlos Manzo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Adopción de metodología - Mantención P. Backlog - Gestionar reuniones - Implementar Código.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Zuar Sepúlveda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Implementar Stack Tecnológico - Desarrollar Funcionalidades p. web - Asegurar calidad código.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2991005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Benjamín Huentemilla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Implementar Stack Tecnológico - Desarrollar Funcionalidades p. web - Asegurar calidad código.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22441" l="0" r="0" t="10668"/>
          <a:stretch/>
        </p:blipFill>
        <p:spPr>
          <a:xfrm>
            <a:off x="4538050" y="4832200"/>
            <a:ext cx="925572" cy="1100698"/>
          </a:xfrm>
          <a:prstGeom prst="rect">
            <a:avLst/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Ineficiente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Sobrecarga Operativa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Fricción con el Usuario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Plataforma Web Centralizada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Optimización de Procesos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 Inmersiva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0" name="Google Shape;1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4"/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14515" y="2040571"/>
            <a:ext cx="10962967" cy="15752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Documentar, diseñar, desarrollar, codificar, testear, implementar y debuggear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sistema web para la tienda de Piedra Bruja que les permita a jugadores y administradores gestionar sus partidas de rol guiadas de forma eficiente y guiada.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14514" y="4732407"/>
            <a:ext cx="10962967" cy="15752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Documentar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proyecto bajo la metodología ágil Scrum - 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experiencia de usuario agradable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sistema de compra e intercambio de items - 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panel de administración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Codificar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testear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debuggear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código seguro y escalable - 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 página web al mercado.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</a:t>
            </a:r>
            <a:endParaRPr/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2" name="Google Shape;132;g3aebacb56f1_1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aebacb56f1_1_366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34" name="Google Shape;134;g3aebacb56f1_1_366"/>
          <p:cNvSpPr txBox="1"/>
          <p:nvPr/>
        </p:nvSpPr>
        <p:spPr>
          <a:xfrm>
            <a:off x="0" y="113084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3aebacb56f1_1_36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g3aebacb56f1_1_366"/>
          <p:cNvSpPr/>
          <p:nvPr/>
        </p:nvSpPr>
        <p:spPr>
          <a:xfrm>
            <a:off x="1300534" y="2150169"/>
            <a:ext cx="4348800" cy="40926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Alcances</a:t>
            </a:r>
            <a:endParaRPr>
              <a:solidFill>
                <a:srgbClr val="38761D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integral de personajes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Simulación económica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Administración dinámica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Accesibilidad web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aebacb56f1_1_366"/>
          <p:cNvSpPr/>
          <p:nvPr/>
        </p:nvSpPr>
        <p:spPr>
          <a:xfrm>
            <a:off x="6465154" y="2169975"/>
            <a:ext cx="4348800" cy="40926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>
              <a:solidFill>
                <a:srgbClr val="CC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Conectividad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Transacciones reales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Reglas de juego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0" y="99290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6" name="Google Shape;146;p6"/>
          <p:cNvGrpSpPr/>
          <p:nvPr/>
        </p:nvGrpSpPr>
        <p:grpSpPr>
          <a:xfrm>
            <a:off x="7647043" y="1967627"/>
            <a:ext cx="4407490" cy="4643951"/>
            <a:chOff x="5632317" y="1189775"/>
            <a:chExt cx="3305700" cy="3483050"/>
          </a:xfrm>
        </p:grpSpPr>
        <p:sp>
          <p:nvSpPr>
            <p:cNvPr id="147" name="Google Shape;147;p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Trazabilidad y Control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6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Product Backlog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Tablero Kanban (Trello)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Trabajo Colaborativo (Github)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6"/>
          <p:cNvGrpSpPr/>
          <p:nvPr/>
        </p:nvGrpSpPr>
        <p:grpSpPr>
          <a:xfrm>
            <a:off x="137475" y="1967913"/>
            <a:ext cx="4729082" cy="4643665"/>
            <a:chOff x="0" y="1189989"/>
            <a:chExt cx="3546900" cy="3482836"/>
          </a:xfrm>
        </p:grpSpPr>
        <p:sp>
          <p:nvSpPr>
            <p:cNvPr id="150" name="Google Shape;150;p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Metodología Ágil Scrum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6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Enfoque Iterativo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Flexibilidad ante cambios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Entrega 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continua</a:t>
              </a: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 de valor a cliente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" name="Google Shape;152;p6"/>
          <p:cNvGrpSpPr/>
          <p:nvPr/>
        </p:nvGrpSpPr>
        <p:grpSpPr>
          <a:xfrm>
            <a:off x="4062982" y="1967627"/>
            <a:ext cx="4407490" cy="4643951"/>
            <a:chOff x="2944204" y="1189775"/>
            <a:chExt cx="3305700" cy="3483050"/>
          </a:xfrm>
        </p:grpSpPr>
        <p:sp>
          <p:nvSpPr>
            <p:cNvPr id="153" name="Google Shape;153;p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Ejecución Sprints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6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Priorización Historias de Usuario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Desarrollo modular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-"/>
              </a:pPr>
              <a:r>
                <a:rPr lang="es-CL" sz="1600">
                  <a:latin typeface="Roboto"/>
                  <a:ea typeface="Roboto"/>
                  <a:cs typeface="Roboto"/>
                  <a:sym typeface="Roboto"/>
                </a:rPr>
                <a:t>Sprint Reviews con Piedra Bruja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9" name="Google Shape;159;g3aebacb56f1_1_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aebacb56f1_1_506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61" name="Google Shape;161;g3aebacb56f1_1_506"/>
          <p:cNvSpPr txBox="1"/>
          <p:nvPr/>
        </p:nvSpPr>
        <p:spPr>
          <a:xfrm>
            <a:off x="0" y="113084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Trello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g3aebacb56f1_1_50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g3aebacb56f1_1_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00" y="1915300"/>
            <a:ext cx="11599602" cy="9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aebacb56f1_1_506" title="Tarjeta Reunión.gif"/>
          <p:cNvPicPr preferRelativeResize="0"/>
          <p:nvPr/>
        </p:nvPicPr>
        <p:blipFill rotWithShape="1">
          <a:blip r:embed="rId5">
            <a:alphaModFix/>
          </a:blip>
          <a:srcRect b="0" l="16370" r="20905" t="0"/>
          <a:stretch/>
        </p:blipFill>
        <p:spPr>
          <a:xfrm>
            <a:off x="296200" y="3026975"/>
            <a:ext cx="4085698" cy="373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aebacb56f1_1_5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9510" y="3026975"/>
            <a:ext cx="30670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aebacb56f1_1_5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4175" y="3026975"/>
            <a:ext cx="4131625" cy="27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aebacb56f1_1_506"/>
          <p:cNvSpPr txBox="1"/>
          <p:nvPr/>
        </p:nvSpPr>
        <p:spPr>
          <a:xfrm>
            <a:off x="7764175" y="5717475"/>
            <a:ext cx="41316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Link: </a:t>
            </a:r>
            <a:r>
              <a:rPr lang="es-CL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Tienda de tesoro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3aebacb56f1_1_5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1800" y="4831800"/>
            <a:ext cx="2902475" cy="19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3" name="Google Shape;173;g3aebacb56f1_1_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aebacb56f1_1_477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75" name="Google Shape;175;g3aebacb56f1_1_477"/>
          <p:cNvSpPr txBox="1"/>
          <p:nvPr/>
        </p:nvSpPr>
        <p:spPr>
          <a:xfrm>
            <a:off x="0" y="113084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g3aebacb56f1_1_477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7" name="Google Shape;177;g3aebacb56f1_1_477"/>
          <p:cNvPicPr preferRelativeResize="0"/>
          <p:nvPr/>
        </p:nvPicPr>
        <p:blipFill rotWithShape="1">
          <a:blip r:embed="rId4">
            <a:alphaModFix/>
          </a:blip>
          <a:srcRect b="0" l="6991" r="6368" t="0"/>
          <a:stretch/>
        </p:blipFill>
        <p:spPr>
          <a:xfrm>
            <a:off x="482175" y="1777350"/>
            <a:ext cx="2826900" cy="47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aebacb56f1_1_477" title="Network Git.gif"/>
          <p:cNvPicPr preferRelativeResize="0"/>
          <p:nvPr/>
        </p:nvPicPr>
        <p:blipFill rotWithShape="1">
          <a:blip r:embed="rId5">
            <a:alphaModFix/>
          </a:blip>
          <a:srcRect b="17757" l="0" r="0" t="16569"/>
          <a:stretch/>
        </p:blipFill>
        <p:spPr>
          <a:xfrm>
            <a:off x="3453450" y="1777350"/>
            <a:ext cx="8256374" cy="288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aebacb56f1_1_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6975" y="4750000"/>
            <a:ext cx="3542854" cy="18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aebacb56f1_1_4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3451" y="4750000"/>
            <a:ext cx="4569150" cy="180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Dragón del bastión del Norte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1" y="77780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575" y="1710149"/>
            <a:ext cx="8824878" cy="51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